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3" r:id="rId3"/>
    <p:sldId id="260" r:id="rId4"/>
    <p:sldId id="258" r:id="rId5"/>
    <p:sldId id="259" r:id="rId6"/>
    <p:sldId id="261" r:id="rId7"/>
    <p:sldId id="267" r:id="rId8"/>
    <p:sldId id="265" r:id="rId9"/>
    <p:sldId id="264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3C2CD7-C73F-4D5E-B27E-EE6B210B1ED6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1DF8B24-8CCE-465E-ABCE-7145A685DE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422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56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5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64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8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82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646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05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6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819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34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C87A3-CCC4-4E12-9C73-8C6BB5DDCFF8}" type="datetimeFigureOut">
              <a:rPr lang="en-US" smtClean="0"/>
              <a:t>5/2/2020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23896-91D9-4B3B-BCAA-4DB2DCA2A6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9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wpunj.edu/institutional-effectiveness/accreditation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lincolnj@wpunj.edu" TargetMode="External"/><Relationship Id="rId2" Type="http://schemas.openxmlformats.org/officeDocument/2006/relationships/hyperlink" Target="mailto:hills21@wpunj.edu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4692" y="1320801"/>
            <a:ext cx="9458035" cy="31957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MIDDLE STATES ACCREDITATION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/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/>
              <a:t>William Paterson University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747" y="4701308"/>
            <a:ext cx="9531926" cy="1080655"/>
          </a:xfrm>
        </p:spPr>
        <p:txBody>
          <a:bodyPr>
            <a:normAutofit/>
          </a:bodyPr>
          <a:lstStyle/>
          <a:p>
            <a:r>
              <a:rPr lang="en-US" sz="3200" smtClean="0"/>
              <a:t>Town Hall March </a:t>
            </a:r>
            <a:r>
              <a:rPr lang="en-US" sz="3200" dirty="0" smtClean="0"/>
              <a:t>11, 2020</a:t>
            </a:r>
          </a:p>
          <a:p>
            <a:r>
              <a:rPr lang="en-US" dirty="0" smtClean="0"/>
              <a:t>by Co-chairs, Dr. Sandra Hill &amp; Dr. Jonathan Lincoln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78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Activities to date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3800" dirty="0" smtClean="0"/>
              <a:t>Working groups collected data and wrote initial drafts of chapters, Fall 2019</a:t>
            </a:r>
          </a:p>
          <a:p>
            <a:endParaRPr lang="en-US" sz="3800" dirty="0" smtClean="0"/>
          </a:p>
          <a:p>
            <a:r>
              <a:rPr lang="en-US" sz="3800" dirty="0" smtClean="0"/>
              <a:t>MSCHE conference, Dec 2019 – 9 WP faculty and staff attended (Deans, UCC, SCPE, IE, AA, EM, President’s Office)</a:t>
            </a:r>
          </a:p>
          <a:p>
            <a:endParaRPr lang="en-US" sz="3800" dirty="0" smtClean="0"/>
          </a:p>
          <a:p>
            <a:r>
              <a:rPr lang="en-US" sz="3800" dirty="0"/>
              <a:t>Steering Committee met Feb. 5, 2020 to kickoff spring </a:t>
            </a:r>
            <a:r>
              <a:rPr lang="en-US" sz="3800" dirty="0" smtClean="0"/>
              <a:t>2020 work</a:t>
            </a:r>
          </a:p>
          <a:p>
            <a:endParaRPr lang="en-US" sz="3800" dirty="0" smtClean="0"/>
          </a:p>
          <a:p>
            <a:r>
              <a:rPr lang="en-US" sz="3800" dirty="0"/>
              <a:t>Self-study draft – writing and revising </a:t>
            </a:r>
            <a:r>
              <a:rPr lang="en-US" sz="3800" dirty="0" smtClean="0"/>
              <a:t>continues spring 2020</a:t>
            </a:r>
            <a:endParaRPr lang="en-US" sz="3800" dirty="0"/>
          </a:p>
          <a:p>
            <a:endParaRPr lang="en-US" sz="3800" dirty="0" smtClean="0"/>
          </a:p>
          <a:p>
            <a:r>
              <a:rPr lang="en-US" sz="3800" b="1" dirty="0"/>
              <a:t>Town </a:t>
            </a:r>
            <a:r>
              <a:rPr lang="en-US" sz="3800" b="1" dirty="0" smtClean="0"/>
              <a:t>Hall - </a:t>
            </a:r>
            <a:r>
              <a:rPr lang="en-US" sz="3800" b="1" dirty="0"/>
              <a:t>March 11, 2020 </a:t>
            </a:r>
            <a:r>
              <a:rPr lang="en-US" sz="3800" b="1" dirty="0" err="1"/>
              <a:t>Raubinger</a:t>
            </a:r>
            <a:r>
              <a:rPr lang="en-US" sz="3800" b="1" dirty="0"/>
              <a:t> 101 </a:t>
            </a:r>
            <a:r>
              <a:rPr lang="en-US" sz="3800" dirty="0" smtClean="0"/>
              <a:t>– present Draft 1 Self-study to the WP community for review and feedback</a:t>
            </a:r>
          </a:p>
          <a:p>
            <a:endParaRPr lang="en-US" sz="3800" dirty="0" smtClean="0"/>
          </a:p>
          <a:p>
            <a:r>
              <a:rPr lang="en-US" sz="3800" dirty="0" smtClean="0"/>
              <a:t>Visiting Team Chair selected – Dr. William Fritz, President, College of Staten Island</a:t>
            </a:r>
            <a:endParaRPr lang="en-US" sz="3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107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Progression of Self-study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– 3 Drafts -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599276"/>
          </a:xfrm>
        </p:spPr>
        <p:txBody>
          <a:bodyPr>
            <a:normAutofit fontScale="92500" lnSpcReduction="20000"/>
          </a:bodyPr>
          <a:lstStyle/>
          <a:p>
            <a:pPr marL="914400" lvl="2" indent="0">
              <a:buNone/>
            </a:pPr>
            <a:r>
              <a:rPr lang="en-US" sz="2600" dirty="0" smtClean="0"/>
              <a:t>Spring 2020: </a:t>
            </a:r>
          </a:p>
          <a:p>
            <a:pPr marL="914400" lvl="2" indent="0">
              <a:buNone/>
            </a:pPr>
            <a:r>
              <a:rPr lang="en-US" sz="3000" b="1" i="1" dirty="0" smtClean="0"/>
              <a:t>Draft </a:t>
            </a:r>
            <a:r>
              <a:rPr lang="en-US" sz="3000" b="1" i="1" dirty="0"/>
              <a:t>1</a:t>
            </a:r>
            <a:r>
              <a:rPr lang="en-US" sz="3000" dirty="0"/>
              <a:t>: </a:t>
            </a:r>
            <a:r>
              <a:rPr lang="en-US" sz="3000" i="1" dirty="0" smtClean="0"/>
              <a:t>Meeting </a:t>
            </a:r>
            <a:r>
              <a:rPr lang="en-US" sz="3000" i="1" dirty="0"/>
              <a:t>the MSCHE standards’ </a:t>
            </a:r>
            <a:r>
              <a:rPr lang="en-US" sz="3000" i="1" dirty="0" smtClean="0"/>
              <a:t>criteria</a:t>
            </a:r>
          </a:p>
          <a:p>
            <a:pPr lvl="2"/>
            <a:r>
              <a:rPr lang="en-US" dirty="0" smtClean="0"/>
              <a:t>Feedback solicited from the campus </a:t>
            </a:r>
            <a:r>
              <a:rPr lang="en-US" dirty="0"/>
              <a:t>community </a:t>
            </a:r>
            <a:r>
              <a:rPr lang="en-US" dirty="0" smtClean="0"/>
              <a:t>–”filling </a:t>
            </a:r>
            <a:r>
              <a:rPr lang="en-US" dirty="0"/>
              <a:t>in the </a:t>
            </a:r>
            <a:r>
              <a:rPr lang="en-US" dirty="0" smtClean="0"/>
              <a:t>gaps” on </a:t>
            </a:r>
            <a:r>
              <a:rPr lang="en-US" dirty="0"/>
              <a:t>criteria</a:t>
            </a:r>
          </a:p>
          <a:p>
            <a:pPr lvl="2"/>
            <a:r>
              <a:rPr lang="en-US" dirty="0" smtClean="0"/>
              <a:t>Feedback utilized in draft revisions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sz="2600" dirty="0" smtClean="0"/>
              <a:t>Spring 2020-Summer 2020</a:t>
            </a:r>
          </a:p>
          <a:p>
            <a:pPr marL="914400" lvl="2" indent="0">
              <a:buNone/>
            </a:pPr>
            <a:r>
              <a:rPr lang="en-US" sz="3000" b="1" i="1" dirty="0" smtClean="0"/>
              <a:t>Draft </a:t>
            </a:r>
            <a:r>
              <a:rPr lang="en-US" sz="3000" b="1" i="1" dirty="0"/>
              <a:t>2</a:t>
            </a:r>
            <a:r>
              <a:rPr lang="en-US" sz="3000" dirty="0"/>
              <a:t>:  </a:t>
            </a:r>
            <a:r>
              <a:rPr lang="en-US" sz="3000" i="1" dirty="0"/>
              <a:t>Telling our story </a:t>
            </a:r>
            <a:endParaRPr lang="en-US" sz="3000" i="1" dirty="0" smtClean="0"/>
          </a:p>
          <a:p>
            <a:pPr lvl="2"/>
            <a:r>
              <a:rPr lang="en-US" dirty="0" smtClean="0"/>
              <a:t>Revise and rewrite to create a narrative (Draft 2)</a:t>
            </a:r>
          </a:p>
          <a:p>
            <a:pPr lvl="2"/>
            <a:r>
              <a:rPr lang="en-US" dirty="0" smtClean="0"/>
              <a:t>Construction of an interesting, clear, and compelling story</a:t>
            </a:r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sz="2600" dirty="0" smtClean="0"/>
              <a:t>Summer 2020-Fall 2020</a:t>
            </a:r>
          </a:p>
          <a:p>
            <a:pPr marL="914400" lvl="2" indent="0">
              <a:buNone/>
            </a:pPr>
            <a:r>
              <a:rPr lang="en-US" sz="3000" b="1" i="1" dirty="0" smtClean="0"/>
              <a:t>Draft </a:t>
            </a:r>
            <a:r>
              <a:rPr lang="en-US" sz="3000" b="1" i="1" dirty="0"/>
              <a:t>3:</a:t>
            </a:r>
            <a:r>
              <a:rPr lang="en-US" sz="3000" dirty="0"/>
              <a:t>  </a:t>
            </a:r>
            <a:r>
              <a:rPr lang="en-US" sz="3000" i="1" dirty="0"/>
              <a:t>Rewriting and Revising our </a:t>
            </a:r>
            <a:r>
              <a:rPr lang="en-US" sz="3000" i="1" dirty="0" smtClean="0"/>
              <a:t>story</a:t>
            </a:r>
          </a:p>
          <a:p>
            <a:pPr lvl="2"/>
            <a:r>
              <a:rPr lang="en-US" dirty="0" smtClean="0"/>
              <a:t>Visiting team </a:t>
            </a:r>
            <a:r>
              <a:rPr lang="en-US" dirty="0"/>
              <a:t>chair </a:t>
            </a:r>
            <a:r>
              <a:rPr lang="en-US" dirty="0" smtClean="0"/>
              <a:t>preliminary visit, </a:t>
            </a:r>
            <a:r>
              <a:rPr lang="en-US" dirty="0"/>
              <a:t>fall 2020</a:t>
            </a:r>
          </a:p>
          <a:p>
            <a:pPr lvl="2"/>
            <a:r>
              <a:rPr lang="en-US" dirty="0" smtClean="0"/>
              <a:t>Final revisions per team chair in fall 2020</a:t>
            </a:r>
          </a:p>
          <a:p>
            <a:pPr lvl="2"/>
            <a:r>
              <a:rPr lang="en-US" dirty="0" smtClean="0"/>
              <a:t>Submit self-study to MSCHE review team, early spring 2021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872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Expanding Use of Campus Labs for Assessment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3200" b="1" dirty="0" smtClean="0"/>
              <a:t>Training </a:t>
            </a:r>
            <a:r>
              <a:rPr lang="en-US" sz="3200" b="1" dirty="0"/>
              <a:t>in use of Campus Labs for program </a:t>
            </a:r>
            <a:r>
              <a:rPr lang="en-US" sz="3200" b="1" dirty="0" smtClean="0"/>
              <a:t>assessment </a:t>
            </a:r>
            <a:r>
              <a:rPr lang="en-US" sz="3200" b="1" u="sng" dirty="0" smtClean="0"/>
              <a:t>&amp;</a:t>
            </a:r>
            <a:r>
              <a:rPr lang="en-US" sz="3200" b="1" dirty="0" smtClean="0"/>
              <a:t> on- going assessment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Fall 2019: </a:t>
            </a:r>
          </a:p>
          <a:p>
            <a:pPr marL="0" indent="0">
              <a:buNone/>
            </a:pPr>
            <a:r>
              <a:rPr lang="en-US" dirty="0" smtClean="0"/>
              <a:t>5 </a:t>
            </a:r>
            <a:r>
              <a:rPr lang="en-US" dirty="0"/>
              <a:t>workshops </a:t>
            </a:r>
            <a:r>
              <a:rPr lang="en-US" dirty="0" smtClean="0"/>
              <a:t>by IE for college </a:t>
            </a:r>
            <a:r>
              <a:rPr lang="en-US" dirty="0"/>
              <a:t>and program assessment </a:t>
            </a:r>
            <a:r>
              <a:rPr lang="en-US" dirty="0" smtClean="0"/>
              <a:t>coordinators + individual sessions  </a:t>
            </a:r>
          </a:p>
          <a:p>
            <a:r>
              <a:rPr lang="en-US" dirty="0" smtClean="0"/>
              <a:t>writing </a:t>
            </a:r>
            <a:r>
              <a:rPr lang="en-US" dirty="0"/>
              <a:t>a </a:t>
            </a:r>
            <a:r>
              <a:rPr lang="en-US" dirty="0" smtClean="0"/>
              <a:t>mission </a:t>
            </a:r>
            <a:r>
              <a:rPr lang="en-US" dirty="0"/>
              <a:t>statement and measurable </a:t>
            </a:r>
            <a:r>
              <a:rPr lang="en-US" dirty="0" smtClean="0"/>
              <a:t>SLOs (</a:t>
            </a:r>
            <a:r>
              <a:rPr lang="en-US" dirty="0"/>
              <a:t>student learning outcomes</a:t>
            </a:r>
            <a:r>
              <a:rPr lang="en-US" dirty="0" smtClean="0"/>
              <a:t>) </a:t>
            </a:r>
          </a:p>
          <a:p>
            <a:r>
              <a:rPr lang="en-US" dirty="0" smtClean="0"/>
              <a:t>creating </a:t>
            </a:r>
            <a:r>
              <a:rPr lang="en-US" dirty="0"/>
              <a:t>a curriculum map </a:t>
            </a:r>
            <a:r>
              <a:rPr lang="en-US" dirty="0" smtClean="0"/>
              <a:t>of courses for assessment </a:t>
            </a:r>
          </a:p>
          <a:p>
            <a:r>
              <a:rPr lang="en-US" dirty="0" smtClean="0"/>
              <a:t>entering </a:t>
            </a:r>
            <a:r>
              <a:rPr lang="en-US" dirty="0"/>
              <a:t>plans and SLOs into the Planning module in C</a:t>
            </a:r>
            <a:r>
              <a:rPr lang="en-US" dirty="0" smtClean="0"/>
              <a:t>ampus </a:t>
            </a:r>
            <a:r>
              <a:rPr lang="en-US" dirty="0"/>
              <a:t>L</a:t>
            </a:r>
            <a:r>
              <a:rPr lang="en-US" dirty="0" smtClean="0"/>
              <a:t>abs</a:t>
            </a:r>
          </a:p>
        </p:txBody>
      </p:sp>
    </p:spTree>
    <p:extLst>
      <p:ext uri="{BB962C8B-B14F-4D97-AF65-F5344CB8AC3E}">
        <p14:creationId xmlns:p14="http://schemas.microsoft.com/office/powerpoint/2010/main" val="175091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Campus Labs Training &amp; Use 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-continues-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3300" b="1" dirty="0" smtClean="0"/>
              <a:t>Spring 2020</a:t>
            </a:r>
          </a:p>
          <a:p>
            <a:r>
              <a:rPr lang="en-US" dirty="0" smtClean="0"/>
              <a:t>Continued IE-sponsored implementation sessions for uploading into Planning module (mission, goals, student </a:t>
            </a:r>
            <a:r>
              <a:rPr lang="en-US" dirty="0"/>
              <a:t>l</a:t>
            </a:r>
            <a:r>
              <a:rPr lang="en-US" dirty="0" smtClean="0"/>
              <a:t>earning </a:t>
            </a:r>
            <a:r>
              <a:rPr lang="en-US" dirty="0"/>
              <a:t>o</a:t>
            </a:r>
            <a:r>
              <a:rPr lang="en-US" dirty="0" smtClean="0"/>
              <a:t>utcomes)</a:t>
            </a:r>
          </a:p>
          <a:p>
            <a:endParaRPr lang="en-US" dirty="0" smtClean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/>
              <a:t>All academic colleges are using Campus Labs for assessment documentation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800" dirty="0" smtClean="0"/>
              <a:t>Upload completion rates in Planning: </a:t>
            </a:r>
          </a:p>
          <a:p>
            <a:pPr marL="457200" lvl="1" indent="0">
              <a:buNone/>
            </a:pPr>
            <a:r>
              <a:rPr lang="en-US" sz="2800" b="1" i="1" dirty="0" smtClean="0">
                <a:solidFill>
                  <a:schemeClr val="accent6"/>
                </a:solidFill>
              </a:rPr>
              <a:t>&gt;</a:t>
            </a:r>
            <a:r>
              <a:rPr lang="en-US" sz="2800" b="1" i="1" dirty="0" smtClean="0"/>
              <a:t> </a:t>
            </a:r>
            <a:r>
              <a:rPr lang="en-US" sz="2800" b="1" i="1" dirty="0" smtClean="0">
                <a:solidFill>
                  <a:srgbClr val="00B050"/>
                </a:solidFill>
              </a:rPr>
              <a:t>60</a:t>
            </a:r>
            <a:r>
              <a:rPr lang="en-US" sz="2800" b="1" i="1" dirty="0" smtClean="0">
                <a:solidFill>
                  <a:schemeClr val="accent6"/>
                </a:solidFill>
              </a:rPr>
              <a:t>%</a:t>
            </a:r>
            <a:r>
              <a:rPr lang="en-US" sz="2800" b="1" i="1" dirty="0" smtClean="0"/>
              <a:t> among all programs in 4 colleges </a:t>
            </a:r>
            <a:endParaRPr lang="en-US" sz="2800" b="1" i="1" dirty="0"/>
          </a:p>
          <a:p>
            <a:pPr marL="457200" lvl="1" indent="0">
              <a:buNone/>
            </a:pPr>
            <a:r>
              <a:rPr lang="en-US" sz="2800" b="1" i="1" dirty="0"/>
              <a:t> </a:t>
            </a:r>
            <a:r>
              <a:rPr lang="en-US" sz="2800" b="1" i="1" dirty="0" smtClean="0">
                <a:solidFill>
                  <a:schemeClr val="accent6"/>
                </a:solidFill>
              </a:rPr>
              <a:t>100%</a:t>
            </a:r>
            <a:r>
              <a:rPr lang="en-US" sz="2800" b="1" i="1" dirty="0" smtClean="0"/>
              <a:t> COE programs in Chalk &amp; Wire system</a:t>
            </a:r>
          </a:p>
          <a:p>
            <a:pPr marL="457200" lvl="1" indent="0">
              <a:buNone/>
            </a:pPr>
            <a:endParaRPr lang="en-US" sz="2800" b="1" i="1" dirty="0" smtClean="0"/>
          </a:p>
          <a:p>
            <a:pPr marL="457200" lvl="1" indent="0">
              <a:buNone/>
            </a:pPr>
            <a:r>
              <a:rPr lang="en-US" sz="3200" b="1" i="1" dirty="0" smtClean="0"/>
              <a:t>GOAL 100% ALL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 smtClean="0"/>
          </a:p>
          <a:p>
            <a:r>
              <a:rPr lang="en-US" dirty="0" smtClean="0"/>
              <a:t>Training loading assessment data into Outcomes module – March 24-31, 2020</a:t>
            </a:r>
          </a:p>
          <a:p>
            <a:endParaRPr lang="en-US" dirty="0" smtClean="0"/>
          </a:p>
          <a:p>
            <a:r>
              <a:rPr lang="en-US" dirty="0" smtClean="0"/>
              <a:t>Work with non-academic units on assessment repository in Campus Labs -ongoing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05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Black" panose="020B0A04020102020204" pitchFamily="34" charset="0"/>
              </a:rPr>
              <a:t>Other Initiatives in the Works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Assessment of Assessment -- </a:t>
            </a:r>
            <a:r>
              <a:rPr lang="en-US" b="1" dirty="0" smtClean="0"/>
              <a:t>University Assessment Council </a:t>
            </a:r>
            <a:r>
              <a:rPr lang="en-US" dirty="0" smtClean="0"/>
              <a:t>composed of:</a:t>
            </a:r>
          </a:p>
          <a:p>
            <a:pPr lvl="1"/>
            <a:r>
              <a:rPr lang="en-US" dirty="0" smtClean="0"/>
              <a:t>Academic Assessment Committee (AAC) (college assessment coordinators, UCC chair rep, IE, AA rep)</a:t>
            </a:r>
          </a:p>
          <a:p>
            <a:pPr lvl="1"/>
            <a:r>
              <a:rPr lang="en-US" dirty="0" smtClean="0"/>
              <a:t>Administrative Assessment Committee (ADAC) (non-academic units, IE, AA)</a:t>
            </a:r>
          </a:p>
          <a:p>
            <a:pPr>
              <a:buFont typeface="Wingdings" panose="05000000000000000000" pitchFamily="2" charset="2"/>
              <a:buChar char="q"/>
            </a:pP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Institutional Effectiveness Plan </a:t>
            </a:r>
            <a:r>
              <a:rPr lang="en-US" dirty="0" smtClean="0"/>
              <a:t>- how we assess, assess our assessment, and link assessment to planning and resource allocation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9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193"/>
            <a:ext cx="10515600" cy="1778923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Arial Black" panose="020B0A04020102020204" pitchFamily="34" charset="0"/>
              </a:rPr>
              <a:t>University Assessment Council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Assessment of Assessment: </a:t>
            </a:r>
            <a:r>
              <a:rPr lang="en-US" dirty="0" smtClean="0"/>
              <a:t>Academic/Non-Academic </a:t>
            </a:r>
            <a:r>
              <a:rPr lang="en-US" sz="3600" dirty="0" smtClean="0"/>
              <a:t>(co-chairs </a:t>
            </a:r>
            <a:r>
              <a:rPr lang="en-US" sz="3600" dirty="0"/>
              <a:t>of AAC, ADAC, Exec Dir IE)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35875"/>
            <a:ext cx="5181600" cy="384108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Academic Assessment Committee (AAC</a:t>
            </a:r>
            <a:r>
              <a:rPr lang="en-US" dirty="0" smtClean="0"/>
              <a:t>)</a:t>
            </a:r>
          </a:p>
          <a:p>
            <a:endParaRPr lang="en-US" dirty="0"/>
          </a:p>
          <a:p>
            <a:r>
              <a:rPr lang="en-US" dirty="0"/>
              <a:t>college assessment coordinators</a:t>
            </a:r>
          </a:p>
          <a:p>
            <a:r>
              <a:rPr lang="en-US" dirty="0"/>
              <a:t>UCC chair rep</a:t>
            </a:r>
          </a:p>
          <a:p>
            <a:r>
              <a:rPr lang="en-US" dirty="0"/>
              <a:t>IE rep</a:t>
            </a:r>
          </a:p>
          <a:p>
            <a:r>
              <a:rPr lang="en-US" dirty="0"/>
              <a:t>AA rep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5875"/>
            <a:ext cx="5181600" cy="384108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Administrative Assessment Committee (ADAC)</a:t>
            </a:r>
          </a:p>
          <a:p>
            <a:endParaRPr lang="en-US" dirty="0" smtClean="0"/>
          </a:p>
          <a:p>
            <a:r>
              <a:rPr lang="en-US" dirty="0" smtClean="0"/>
              <a:t>non-academic </a:t>
            </a:r>
            <a:r>
              <a:rPr lang="en-US" dirty="0"/>
              <a:t>unit reps</a:t>
            </a:r>
          </a:p>
          <a:p>
            <a:r>
              <a:rPr lang="en-US" dirty="0"/>
              <a:t>IE rep</a:t>
            </a:r>
          </a:p>
          <a:p>
            <a:r>
              <a:rPr lang="en-US" dirty="0"/>
              <a:t>AA rep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8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/>
              <a:t>Your </a:t>
            </a:r>
            <a:r>
              <a:rPr lang="en-US" sz="4000" smtClean="0"/>
              <a:t>Homework!</a:t>
            </a: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b="1" dirty="0" smtClean="0"/>
              <a:t>Feedback on Draft 1 </a:t>
            </a:r>
            <a:r>
              <a:rPr lang="en-US" sz="4000" dirty="0" smtClean="0"/>
              <a:t>– Mar 11-Apr 6,2020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Access draft 1 and feedback survey at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https://www.wpunj.edu/institutional-effectiveness/accreditation/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9887" y="2867890"/>
            <a:ext cx="6372225" cy="385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208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Arial Black" panose="020B0A04020102020204" pitchFamily="34" charset="0"/>
              </a:rPr>
              <a:t>Welcome </a:t>
            </a:r>
            <a:br>
              <a:rPr lang="en-US" dirty="0" smtClean="0">
                <a:latin typeface="Arial Black" panose="020B0A04020102020204" pitchFamily="34" charset="0"/>
              </a:rPr>
            </a:br>
            <a:r>
              <a:rPr lang="en-US" dirty="0" smtClean="0">
                <a:latin typeface="Arial Black" panose="020B0A04020102020204" pitchFamily="34" charset="0"/>
              </a:rPr>
              <a:t>Questions or Comments</a:t>
            </a:r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80872"/>
            <a:ext cx="9144000" cy="1276927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Contact:  Sandra Hill (</a:t>
            </a:r>
            <a:r>
              <a:rPr lang="en-US" sz="2800" dirty="0" smtClean="0">
                <a:hlinkClick r:id="rId2"/>
              </a:rPr>
              <a:t>hills21@wpunj.edu</a:t>
            </a:r>
            <a:r>
              <a:rPr lang="en-US" sz="2800" dirty="0" smtClean="0"/>
              <a:t>)</a:t>
            </a:r>
          </a:p>
          <a:p>
            <a:r>
              <a:rPr lang="en-US" dirty="0" smtClean="0"/>
              <a:t>Or</a:t>
            </a:r>
          </a:p>
          <a:p>
            <a:r>
              <a:rPr lang="en-US" sz="2800" dirty="0" smtClean="0"/>
              <a:t>Jonathan Lincoln (</a:t>
            </a:r>
            <a:r>
              <a:rPr lang="en-US" sz="2800" dirty="0" smtClean="0">
                <a:hlinkClick r:id="rId3"/>
              </a:rPr>
              <a:t>lincolnj@wpunj.edu</a:t>
            </a:r>
            <a:r>
              <a:rPr lang="en-US" sz="2800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618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558</Words>
  <Application>Microsoft Office PowerPoint</Application>
  <PresentationFormat>Widescreen</PresentationFormat>
  <Paragraphs>80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Courier New</vt:lpstr>
      <vt:lpstr>Wingdings</vt:lpstr>
      <vt:lpstr>Office Theme</vt:lpstr>
      <vt:lpstr>MIDDLE STATES ACCREDITATION  William Paterson University </vt:lpstr>
      <vt:lpstr>Activities to date</vt:lpstr>
      <vt:lpstr>Progression of Self-study  – 3 Drafts -</vt:lpstr>
      <vt:lpstr>Expanding Use of Campus Labs for Assessment</vt:lpstr>
      <vt:lpstr>Campus Labs Training &amp; Use   -continues-</vt:lpstr>
      <vt:lpstr>Other Initiatives in the Works</vt:lpstr>
      <vt:lpstr>University Assessment Council  Assessment of Assessment: Academic/Non-Academic (co-chairs of AAC, ADAC, Exec Dir IE)</vt:lpstr>
      <vt:lpstr>Your Homework! Feedback on Draft 1 – Mar 11-Apr 6,2020</vt:lpstr>
      <vt:lpstr>Welcome  Questions or Comments</vt:lpstr>
    </vt:vector>
  </TitlesOfParts>
  <Company>William Paterson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STATES ACCREDIATION William Paterson University</dc:title>
  <dc:creator>Hill, Sandra</dc:creator>
  <cp:lastModifiedBy>Adanu, Sesime</cp:lastModifiedBy>
  <cp:revision>52</cp:revision>
  <cp:lastPrinted>2020-03-05T19:55:32Z</cp:lastPrinted>
  <dcterms:created xsi:type="dcterms:W3CDTF">2020-02-16T20:45:05Z</dcterms:created>
  <dcterms:modified xsi:type="dcterms:W3CDTF">2020-05-02T21:23:30Z</dcterms:modified>
</cp:coreProperties>
</file>